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sldIdLst>
    <p:sldId id="256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319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18" r:id="rId25"/>
    <p:sldId id="257" r:id="rId26"/>
    <p:sldId id="258" r:id="rId27"/>
    <p:sldId id="261" r:id="rId28"/>
    <p:sldId id="262" r:id="rId29"/>
    <p:sldId id="260" r:id="rId30"/>
    <p:sldId id="259" r:id="rId31"/>
    <p:sldId id="267" r:id="rId32"/>
    <p:sldId id="263" r:id="rId33"/>
    <p:sldId id="268" r:id="rId34"/>
    <p:sldId id="270" r:id="rId35"/>
    <p:sldId id="269" r:id="rId36"/>
    <p:sldId id="264" r:id="rId37"/>
    <p:sldId id="265" r:id="rId38"/>
    <p:sldId id="266" r:id="rId39"/>
    <p:sldId id="271" r:id="rId40"/>
    <p:sldId id="273" r:id="rId41"/>
    <p:sldId id="320" r:id="rId42"/>
    <p:sldId id="321" r:id="rId43"/>
    <p:sldId id="322" r:id="rId44"/>
    <p:sldId id="323" r:id="rId45"/>
    <p:sldId id="274" r:id="rId46"/>
    <p:sldId id="275" r:id="rId47"/>
    <p:sldId id="276" r:id="rId48"/>
    <p:sldId id="278" r:id="rId49"/>
    <p:sldId id="277" r:id="rId50"/>
    <p:sldId id="279" r:id="rId51"/>
    <p:sldId id="280" r:id="rId52"/>
    <p:sldId id="281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282" r:id="rId62"/>
    <p:sldId id="285" r:id="rId63"/>
    <p:sldId id="283" r:id="rId64"/>
    <p:sldId id="284" r:id="rId65"/>
    <p:sldId id="286" r:id="rId66"/>
    <p:sldId id="287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slide" Target="slides/slide62.xml" /><Relationship Id="rId68" Type="http://schemas.openxmlformats.org/officeDocument/2006/relationships/notesMaster" Target="notesMasters/notesMaster1.xml" /><Relationship Id="rId7" Type="http://schemas.openxmlformats.org/officeDocument/2006/relationships/slide" Target="slides/slide6.xml" /><Relationship Id="rId71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66" Type="http://schemas.openxmlformats.org/officeDocument/2006/relationships/slide" Target="slides/slide65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61" Type="http://schemas.openxmlformats.org/officeDocument/2006/relationships/slide" Target="slides/slide60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presProps" Target="presProps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tableStyles" Target="tableStyles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2C97B-B831-49E9-9F16-57FF5CAABE77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F1D39-DBA0-4F55-A4DE-E91A08F2B9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Source-NPTEL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F1D39-DBA0-4F55-A4DE-E91A08F2B9A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10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 network architecture and its explanation from the book “ THE INERNET OF THINGS’” BY Raj</a:t>
            </a:r>
            <a:r>
              <a:rPr lang="en-US" baseline="0" dirty="0"/>
              <a:t> and </a:t>
            </a:r>
            <a:r>
              <a:rPr lang="en-US" baseline="0" dirty="0" err="1"/>
              <a:t>Anupama</a:t>
            </a:r>
            <a:r>
              <a:rPr lang="en-US" baseline="0" dirty="0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F1D39-DBA0-4F55-A4DE-E91A08F2B9A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8724-FF5B-435E-8B6C-66B3DDEE02AC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730B-6827-4F5E-916A-44D1B7AD657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8724-FF5B-435E-8B6C-66B3DDEE02AC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730B-6827-4F5E-916A-44D1B7AD657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8724-FF5B-435E-8B6C-66B3DDEE02AC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730B-6827-4F5E-916A-44D1B7AD657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8724-FF5B-435E-8B6C-66B3DDEE02AC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730B-6827-4F5E-916A-44D1B7AD657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8724-FF5B-435E-8B6C-66B3DDEE02AC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730B-6827-4F5E-916A-44D1B7AD657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8724-FF5B-435E-8B6C-66B3DDEE02AC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730B-6827-4F5E-916A-44D1B7AD657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8724-FF5B-435E-8B6C-66B3DDEE02AC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730B-6827-4F5E-916A-44D1B7AD657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8724-FF5B-435E-8B6C-66B3DDEE02AC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730B-6827-4F5E-916A-44D1B7AD657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8724-FF5B-435E-8B6C-66B3DDEE02AC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730B-6827-4F5E-916A-44D1B7AD657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8724-FF5B-435E-8B6C-66B3DDEE02AC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730B-6827-4F5E-916A-44D1B7AD657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8724-FF5B-435E-8B6C-66B3DDEE02AC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730B-6827-4F5E-916A-44D1B7AD657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2578724-FF5B-435E-8B6C-66B3DDEE02AC}" type="datetimeFigureOut">
              <a:rPr lang="en-US" smtClean="0"/>
              <a:pPr/>
              <a:t>1/10/2022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A6BC730B-6827-4F5E-916A-44D1B7AD657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2.xml" 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2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2.xml" 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2.xml" 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2.xml" 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2.xml" 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2.xml" 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2.xml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2.xml" 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 /><Relationship Id="rId1" Type="http://schemas.openxmlformats.org/officeDocument/2006/relationships/slideLayout" Target="../slideLayouts/slideLayout2.xml" 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 /><Relationship Id="rId1" Type="http://schemas.openxmlformats.org/officeDocument/2006/relationships/slideLayout" Target="../slideLayouts/slideLayout2.xml" 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UNIT-II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rgbClr val="C00000"/>
                </a:solidFill>
              </a:rPr>
              <a:t>Protocols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609" y="274638"/>
            <a:ext cx="7708392" cy="627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6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381000"/>
            <a:ext cx="8019288" cy="589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50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274638"/>
            <a:ext cx="8001001" cy="643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17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1395412"/>
            <a:ext cx="7848601" cy="51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33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457200"/>
            <a:ext cx="82296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30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4638"/>
            <a:ext cx="8382000" cy="627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24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244476"/>
            <a:ext cx="7943089" cy="638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08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244476"/>
            <a:ext cx="8467725" cy="63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44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7091"/>
            <a:ext cx="749808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381000"/>
            <a:ext cx="8839201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33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274638"/>
            <a:ext cx="8382000" cy="62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38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5100" y="1219200"/>
            <a:ext cx="74993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4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81000"/>
            <a:ext cx="85344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92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1" y="609600"/>
            <a:ext cx="81534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1000"/>
            <a:ext cx="84582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68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274638"/>
            <a:ext cx="8534401" cy="635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86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Capture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457200"/>
            <a:ext cx="7772399" cy="5791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1869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6LoWPAN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Lowpower</a:t>
            </a:r>
            <a:r>
              <a:rPr lang="en-US" dirty="0"/>
              <a:t> Wireless Personal Area Networks.</a:t>
            </a:r>
          </a:p>
          <a:p>
            <a:r>
              <a:rPr lang="en-US" dirty="0"/>
              <a:t>The 6LoWPAN system is used for a variety of applications including wireless sensor networks.</a:t>
            </a:r>
          </a:p>
          <a:p>
            <a:r>
              <a:rPr lang="en-US" dirty="0"/>
              <a:t>The 6LoWPan technology is nothing but a simple wireless mesh technology that makes the individual nodes IP-enabled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6LoWPAN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4953000"/>
          </a:xfrm>
        </p:spPr>
        <p:txBody>
          <a:bodyPr>
            <a:normAutofit lnSpcReduction="10000"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Low Power devices </a:t>
            </a:r>
            <a:r>
              <a:rPr lang="en-US" sz="3600" dirty="0"/>
              <a:t>with limited processing power need to be part of the internet of things.</a:t>
            </a:r>
          </a:p>
          <a:p>
            <a:r>
              <a:rPr lang="en-US" sz="3600" dirty="0"/>
              <a:t>Using 6LowPAN, </a:t>
            </a:r>
            <a:r>
              <a:rPr lang="en-US" sz="3600" dirty="0">
                <a:solidFill>
                  <a:srgbClr val="FF0000"/>
                </a:solidFill>
              </a:rPr>
              <a:t>the smallest of the IOT devices </a:t>
            </a:r>
            <a:r>
              <a:rPr lang="en-US" sz="3600" dirty="0"/>
              <a:t>can now be part of the network and can talk to the outside world.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					</a:t>
            </a:r>
            <a:r>
              <a:rPr lang="en-US" sz="2200" dirty="0"/>
              <a:t>Ref</a:t>
            </a:r>
            <a:r>
              <a:rPr lang="en-US" dirty="0"/>
              <a:t>: </a:t>
            </a:r>
            <a:r>
              <a:rPr lang="en-US" sz="1700" dirty="0"/>
              <a:t>https://www.plugintoiot.com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944562"/>
          </a:xfrm>
        </p:spPr>
        <p:txBody>
          <a:bodyPr/>
          <a:lstStyle/>
          <a:p>
            <a:r>
              <a:rPr lang="en-US" dirty="0"/>
              <a:t>6LoWPAN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95400"/>
            <a:ext cx="7714488" cy="5334000"/>
          </a:xfrm>
        </p:spPr>
        <p:txBody>
          <a:bodyPr>
            <a:normAutofit fontScale="70000" lnSpcReduction="20000"/>
          </a:bodyPr>
          <a:lstStyle/>
          <a:p>
            <a:r>
              <a:rPr lang="en-US" sz="4100" dirty="0" err="1"/>
              <a:t>LoWPANs</a:t>
            </a:r>
            <a:r>
              <a:rPr lang="en-US" sz="4100" dirty="0"/>
              <a:t> follows the IEEE 802.15.4 – 2003 standard </a:t>
            </a:r>
            <a:r>
              <a:rPr lang="en-US" sz="4100" dirty="0">
                <a:solidFill>
                  <a:srgbClr val="FF0000"/>
                </a:solidFill>
              </a:rPr>
              <a:t>[IEEE 802.15.4].</a:t>
            </a:r>
          </a:p>
          <a:p>
            <a:r>
              <a:rPr lang="en-US" sz="4100" dirty="0"/>
              <a:t>IEEE 802.15.4 is a standard for </a:t>
            </a:r>
            <a:r>
              <a:rPr lang="en-US" sz="4100" dirty="0">
                <a:solidFill>
                  <a:srgbClr val="FF0000"/>
                </a:solidFill>
              </a:rPr>
              <a:t>low power, low data rate </a:t>
            </a:r>
            <a:r>
              <a:rPr lang="en-US" sz="4100" dirty="0"/>
              <a:t>wireless communication between small devices.</a:t>
            </a:r>
          </a:p>
          <a:p>
            <a:r>
              <a:rPr lang="en-US" sz="4100" dirty="0"/>
              <a:t>Some characteristics of  </a:t>
            </a:r>
            <a:r>
              <a:rPr lang="en-US" sz="4100" dirty="0" err="1"/>
              <a:t>LoWPANs</a:t>
            </a:r>
            <a:r>
              <a:rPr lang="en-US" sz="4100" dirty="0"/>
              <a:t> are</a:t>
            </a:r>
          </a:p>
          <a:p>
            <a:pPr>
              <a:buNone/>
            </a:pPr>
            <a:r>
              <a:rPr lang="en-US" sz="4100" dirty="0"/>
              <a:t>		Low  power</a:t>
            </a:r>
          </a:p>
          <a:p>
            <a:pPr>
              <a:buNone/>
            </a:pPr>
            <a:r>
              <a:rPr lang="en-US" sz="4100" dirty="0"/>
              <a:t>		small packet size, </a:t>
            </a:r>
          </a:p>
          <a:p>
            <a:pPr>
              <a:buNone/>
            </a:pPr>
            <a:r>
              <a:rPr lang="en-US" sz="4100" dirty="0"/>
              <a:t>		low bandwidth</a:t>
            </a:r>
          </a:p>
          <a:p>
            <a:pPr>
              <a:buNone/>
            </a:pPr>
            <a:r>
              <a:rPr lang="en-US" sz="4100" dirty="0"/>
              <a:t>         low cost</a:t>
            </a: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r>
              <a:rPr lang="en-US" dirty="0"/>
              <a:t>					</a:t>
            </a:r>
            <a:endParaRPr lang="en-US" sz="17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6LoWPAN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802.15.4 is a MAC and PHY layer protocol (OSI Layers 1 and 2 ).</a:t>
            </a:r>
          </a:p>
          <a:p>
            <a:r>
              <a:rPr lang="en-US" dirty="0" err="1"/>
              <a:t>ZigBee</a:t>
            </a:r>
            <a:r>
              <a:rPr lang="en-US" dirty="0"/>
              <a:t> is a network layer ( OSI Layer3 ) protocol which sits on top of </a:t>
            </a:r>
            <a:r>
              <a:rPr lang="en-US"/>
              <a:t>IEEE 802.15.4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6LoWPAN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LED streetlights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/>
              <a:t>Switch off all the streetlights in your street using an app in your </a:t>
            </a:r>
            <a:r>
              <a:rPr lang="en-US" dirty="0" err="1"/>
              <a:t>smartphone</a:t>
            </a:r>
            <a:r>
              <a:rPr lang="en-US" dirty="0"/>
              <a:t>.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/>
              <a:t>Need just a command to switch off the LED. </a:t>
            </a:r>
          </a:p>
          <a:p>
            <a:pPr marL="596646" indent="-514350">
              <a:buFont typeface="+mj-lt"/>
              <a:buAutoNum type="arabicPeriod"/>
            </a:pPr>
            <a:r>
              <a:rPr lang="en-US" dirty="0"/>
              <a:t>6LoWPAN technology  enable the LED streetlights.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457200"/>
            <a:ext cx="79248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77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 based on 6LoWPAN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 descr="smartmeters-6Lowpa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143000"/>
            <a:ext cx="1895475" cy="2857500"/>
          </a:xfrm>
        </p:spPr>
      </p:pic>
      <p:pic>
        <p:nvPicPr>
          <p:cNvPr id="7" name="Picture 6" descr="homeautomation-300x28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066800"/>
            <a:ext cx="2857500" cy="27146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05000" y="4114800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Smart meters and the smart grid</a:t>
            </a:r>
          </a:p>
        </p:txBody>
      </p:sp>
      <p:sp>
        <p:nvSpPr>
          <p:cNvPr id="9" name="Rectangle 8"/>
          <p:cNvSpPr/>
          <p:nvPr/>
        </p:nvSpPr>
        <p:spPr>
          <a:xfrm>
            <a:off x="1752600" y="4572000"/>
            <a:ext cx="670560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An electricity supply network that uses digital communications technology to detect and react to local changes in usage.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 smart meter is an electronic device that records consumption of electric energy and communicates the information to the electricity supplier for monitoring and billing.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04800"/>
            <a:ext cx="7714488" cy="5943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The devices that are present in a 6LoWPAN network can be classified into two categories: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Routers</a:t>
            </a:r>
          </a:p>
          <a:p>
            <a:r>
              <a:rPr lang="en-US" dirty="0">
                <a:solidFill>
                  <a:srgbClr val="FF0000"/>
                </a:solidFill>
              </a:rPr>
              <a:t> Hosts</a:t>
            </a:r>
          </a:p>
          <a:p>
            <a:pPr>
              <a:buNone/>
            </a:pPr>
            <a:r>
              <a:rPr lang="en-US" dirty="0"/>
              <a:t>Routers are devices that route data to other nodes in the 6LoWPAN network. </a:t>
            </a:r>
          </a:p>
          <a:p>
            <a:pPr>
              <a:buNone/>
            </a:pPr>
            <a:r>
              <a:rPr lang="en-US" dirty="0"/>
              <a:t>Hosts are also known as end point devices, and they do not have the capability to route data to other devices in the network.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Stack</a:t>
            </a:r>
          </a:p>
        </p:txBody>
      </p:sp>
      <p:pic>
        <p:nvPicPr>
          <p:cNvPr id="1026" name="Picture 2" descr="C:\Users\HOD ISE\Downloads\Comparison-between-TCP-IP-and-6LoWPAN-protocol-stacks-A-layer-wise-comparison-between-the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93912" y="2076450"/>
            <a:ext cx="6181725" cy="3543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228600"/>
            <a:ext cx="7714488" cy="6248400"/>
          </a:xfrm>
        </p:spPr>
        <p:txBody>
          <a:bodyPr>
            <a:normAutofit/>
          </a:bodyPr>
          <a:lstStyle/>
          <a:p>
            <a:r>
              <a:rPr lang="en-US" b="1" i="1" u="sng" dirty="0"/>
              <a:t>Physical layer</a:t>
            </a:r>
            <a:r>
              <a:rPr lang="en-US" i="1" dirty="0"/>
              <a:t>: </a:t>
            </a:r>
          </a:p>
          <a:p>
            <a:pPr>
              <a:buNone/>
            </a:pPr>
            <a:endParaRPr lang="en-US" i="1" dirty="0"/>
          </a:p>
          <a:p>
            <a:pPr>
              <a:buFont typeface="Wingdings" pitchFamily="2" charset="2"/>
              <a:buChar char="Ø"/>
            </a:pPr>
            <a:r>
              <a:rPr lang="en-US" i="1" dirty="0"/>
              <a:t>This layer in the OSI model is responsible for the conversion of data bits into </a:t>
            </a:r>
            <a:r>
              <a:rPr lang="en-US" dirty="0"/>
              <a:t>signal that can be transmitted through air.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381000"/>
            <a:ext cx="7498080" cy="5867400"/>
          </a:xfrm>
        </p:spPr>
        <p:txBody>
          <a:bodyPr>
            <a:normAutofit fontScale="92500"/>
          </a:bodyPr>
          <a:lstStyle/>
          <a:p>
            <a:r>
              <a:rPr lang="en-US" b="1" i="1" u="sng" dirty="0"/>
              <a:t>Data link layer</a:t>
            </a:r>
            <a:r>
              <a:rPr lang="en-US" i="1" dirty="0"/>
              <a:t>: This layer ensures that a reliable connection or link is established between two </a:t>
            </a:r>
            <a:r>
              <a:rPr lang="en-US" dirty="0"/>
              <a:t>nodes by correcting the errors that occur in physical layer during data transmission. </a:t>
            </a:r>
          </a:p>
          <a:p>
            <a:pPr>
              <a:buNone/>
            </a:pPr>
            <a:r>
              <a:rPr lang="en-US" dirty="0"/>
              <a:t>   The media access control (MAC) layer that provides access to the media is also present in the data link layer. </a:t>
            </a: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   In 6LoWPAN, IEEE 802.15.4 is the MAC layer. The adaptation layer of 6LoWPAN that provides adaptation from IPv6 to IEEE 802.15.4 is also present in the data link layer.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228600"/>
            <a:ext cx="7498080" cy="6019800"/>
          </a:xfrm>
        </p:spPr>
        <p:txBody>
          <a:bodyPr>
            <a:normAutofit/>
          </a:bodyPr>
          <a:lstStyle/>
          <a:p>
            <a:r>
              <a:rPr lang="en-US" i="1" u="sng" dirty="0"/>
              <a:t>Network layer: </a:t>
            </a:r>
          </a:p>
          <a:p>
            <a:pPr>
              <a:buFont typeface="Wingdings" pitchFamily="2" charset="2"/>
              <a:buChar char="Ø"/>
            </a:pPr>
            <a:r>
              <a:rPr lang="en-US" i="1" dirty="0"/>
              <a:t>This layer is responsible for routing of data in the network. </a:t>
            </a:r>
          </a:p>
          <a:p>
            <a:pPr>
              <a:buFont typeface="Wingdings" pitchFamily="2" charset="2"/>
              <a:buChar char="Ø"/>
            </a:pPr>
            <a:r>
              <a:rPr lang="en-US" i="1" dirty="0"/>
              <a:t>This layer ensures </a:t>
            </a:r>
            <a:r>
              <a:rPr lang="en-US" dirty="0"/>
              <a:t>that data or packet from a source device is delivered to the correct destination device.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The devices are identified using their IP address, which is assigned by using the Internet protocol (IP). </a:t>
            </a:r>
            <a:r>
              <a:rPr lang="en-US" dirty="0">
                <a:solidFill>
                  <a:srgbClr val="FF0000"/>
                </a:solidFill>
              </a:rPr>
              <a:t>In 6LoWPAN, IPv6,  is used in the network layer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 In many services and applications e.g., Voice over IP, interactive games, messaging etc, the payload of the IP packet is almost of the same size or even smaller than the header.</a:t>
            </a:r>
          </a:p>
          <a:p>
            <a:r>
              <a:rPr lang="en-US" dirty="0"/>
              <a:t>Over the end-to-end connection, comprised of multiple hops, these protocol headers are extremely important but over just one link (hop-to-hop) these headers serve no useful purpose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304800"/>
            <a:ext cx="7498080" cy="5943600"/>
          </a:xfrm>
        </p:spPr>
        <p:txBody>
          <a:bodyPr/>
          <a:lstStyle/>
          <a:p>
            <a:r>
              <a:rPr lang="en-US" dirty="0"/>
              <a:t>It is possible to compress those headers.</a:t>
            </a:r>
          </a:p>
          <a:p>
            <a:r>
              <a:rPr lang="en-US" dirty="0"/>
              <a:t>IP header compression is the process of compressing excess protocol headers before transmitting them on a link and uncompressing them to their original state on reception at the other end of the link.</a:t>
            </a:r>
          </a:p>
          <a:p>
            <a:r>
              <a:rPr lang="en-US" dirty="0"/>
              <a:t>On low bandwidth networks, using header compression results in better response times due to smaller packet sizes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381000"/>
            <a:ext cx="7638288" cy="5867400"/>
          </a:xfrm>
        </p:spPr>
        <p:txBody>
          <a:bodyPr/>
          <a:lstStyle/>
          <a:p>
            <a:r>
              <a:rPr lang="en-US" dirty="0"/>
              <a:t>A small packet also reduces the probability of packet loss due to bit errors on wireless links.</a:t>
            </a:r>
            <a:endParaRPr lang="en-US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304800"/>
            <a:ext cx="7498080" cy="5943600"/>
          </a:xfrm>
        </p:spPr>
        <p:txBody>
          <a:bodyPr>
            <a:normAutofit/>
          </a:bodyPr>
          <a:lstStyle/>
          <a:p>
            <a:r>
              <a:rPr lang="en-US" sz="4000" dirty="0"/>
              <a:t>6LoWPAN is very promising for use in the </a:t>
            </a:r>
            <a:r>
              <a:rPr lang="en-US" sz="4000" dirty="0" err="1"/>
              <a:t>IoT</a:t>
            </a:r>
            <a:r>
              <a:rPr lang="en-US" sz="4000" dirty="0"/>
              <a:t> market because of the following reasons</a:t>
            </a:r>
          </a:p>
          <a:p>
            <a:pPr>
              <a:buFont typeface="Wingdings" pitchFamily="2" charset="2"/>
              <a:buChar char="Ø"/>
            </a:pPr>
            <a:r>
              <a:rPr lang="en-US" sz="4000" dirty="0"/>
              <a:t>Support for IP communication</a:t>
            </a:r>
          </a:p>
          <a:p>
            <a:pPr>
              <a:buFont typeface="Wingdings" pitchFamily="2" charset="2"/>
              <a:buChar char="Ø"/>
            </a:pPr>
            <a:r>
              <a:rPr lang="en-US" sz="4000" dirty="0"/>
              <a:t> Support for large mesh network topology</a:t>
            </a:r>
          </a:p>
          <a:p>
            <a:pPr>
              <a:buFont typeface="Wingdings" pitchFamily="2" charset="2"/>
              <a:buChar char="Ø"/>
            </a:pPr>
            <a:r>
              <a:rPr lang="en-US" sz="4000" dirty="0"/>
              <a:t> Very low power consumption</a:t>
            </a:r>
          </a:p>
          <a:p>
            <a:pPr>
              <a:buFont typeface="Wingdings" pitchFamily="2" charset="2"/>
              <a:buChar char="Ø"/>
            </a:pPr>
            <a:r>
              <a:rPr lang="en-US" sz="4000" dirty="0"/>
              <a:t>Robust communication capabilities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274638"/>
            <a:ext cx="7714489" cy="58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60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485888" cy="868362"/>
          </a:xfrm>
        </p:spPr>
        <p:txBody>
          <a:bodyPr>
            <a:noAutofit/>
          </a:bodyPr>
          <a:lstStyle/>
          <a:p>
            <a:r>
              <a:rPr lang="en-US" sz="6600" dirty="0"/>
              <a:t>RPL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143000"/>
            <a:ext cx="7714488" cy="5410200"/>
          </a:xfrm>
        </p:spPr>
        <p:txBody>
          <a:bodyPr>
            <a:normAutofit/>
          </a:bodyPr>
          <a:lstStyle/>
          <a:p>
            <a:r>
              <a:rPr lang="en-US" sz="3600" dirty="0"/>
              <a:t>Routing protocol for low power and </a:t>
            </a:r>
            <a:r>
              <a:rPr lang="en-US" sz="3600" dirty="0" err="1"/>
              <a:t>lossy</a:t>
            </a:r>
            <a:r>
              <a:rPr lang="en-US" sz="3600" dirty="0"/>
              <a:t> networks.</a:t>
            </a:r>
          </a:p>
          <a:p>
            <a:r>
              <a:rPr lang="en-US" sz="3600" dirty="0"/>
              <a:t>Distance vector routing protocol.</a:t>
            </a:r>
          </a:p>
          <a:p>
            <a:r>
              <a:rPr lang="en-US" sz="3600" dirty="0"/>
              <a:t>Routing based on destination oriented Acyclic graph or DODAGs.</a:t>
            </a:r>
          </a:p>
          <a:p>
            <a:endParaRPr lang="en-US" sz="36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74638"/>
            <a:ext cx="8458200" cy="597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78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1" y="1417638"/>
            <a:ext cx="5715000" cy="38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74638"/>
            <a:ext cx="8762999" cy="65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68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274638"/>
            <a:ext cx="8610600" cy="635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64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Capture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457200"/>
            <a:ext cx="7772399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28600"/>
            <a:ext cx="7638288" cy="6019800"/>
          </a:xfrm>
        </p:spPr>
        <p:txBody>
          <a:bodyPr/>
          <a:lstStyle/>
          <a:p>
            <a:pPr>
              <a:buNone/>
            </a:pPr>
            <a:r>
              <a:rPr lang="en-US" dirty="0"/>
              <a:t>Protocol provides support for various types of traffic models:</a:t>
            </a:r>
          </a:p>
          <a:p>
            <a:r>
              <a:rPr lang="en-US" dirty="0"/>
              <a:t>Multi point to- point, </a:t>
            </a:r>
          </a:p>
          <a:p>
            <a:r>
              <a:rPr lang="en-US" dirty="0"/>
              <a:t>point-to-multipoint, </a:t>
            </a:r>
          </a:p>
          <a:p>
            <a:r>
              <a:rPr lang="en-US" dirty="0"/>
              <a:t>and point-to-point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Devices in the network that use this protocol are connected to each other in such a way that </a:t>
            </a:r>
            <a:r>
              <a:rPr lang="en-US" b="1" dirty="0">
                <a:solidFill>
                  <a:srgbClr val="FF0000"/>
                </a:solidFill>
              </a:rPr>
              <a:t>no cycles are present in the connections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DODAG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node called </a:t>
            </a:r>
            <a:r>
              <a:rPr lang="en-US" b="1" i="1" u="sng" dirty="0"/>
              <a:t>destination oriented directed acyclic graph (DODAG)</a:t>
            </a:r>
            <a:r>
              <a:rPr lang="en-US" dirty="0"/>
              <a:t>, which is routed at a single destination, is built initially.</a:t>
            </a:r>
          </a:p>
          <a:p>
            <a:r>
              <a:rPr lang="en-US" dirty="0"/>
              <a:t>Special kind of DAG where each node wants to reach a single destination.</a:t>
            </a:r>
          </a:p>
          <a:p>
            <a:r>
              <a:rPr lang="en-US" dirty="0"/>
              <a:t>It helps us to decide whether we are near to the root or away from it.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and DODAG</a:t>
            </a:r>
          </a:p>
        </p:txBody>
      </p:sp>
      <p:pic>
        <p:nvPicPr>
          <p:cNvPr id="2050" name="Picture 2" descr="C:\Users\Admin\Desktop\1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981200"/>
            <a:ext cx="6705600" cy="3886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DODAG topology</a:t>
            </a:r>
          </a:p>
        </p:txBody>
      </p:sp>
      <p:pic>
        <p:nvPicPr>
          <p:cNvPr id="1026" name="Picture 2" descr="C:\Users\Admin\Desktop\Capture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133600"/>
            <a:ext cx="5943600" cy="4038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381000"/>
            <a:ext cx="7638288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932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Desktop\Capture2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0"/>
            <a:ext cx="786765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\Desktop\Capture3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304800"/>
            <a:ext cx="8229599" cy="6553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868362"/>
          </a:xfrm>
        </p:spPr>
        <p:txBody>
          <a:bodyPr/>
          <a:lstStyle/>
          <a:p>
            <a:r>
              <a:rPr lang="en-US" b="1" dirty="0" err="1"/>
              <a:t>CoAP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219200"/>
            <a:ext cx="7498080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Constrained Application Protocol  designed for machine to machine communication.</a:t>
            </a:r>
          </a:p>
          <a:p>
            <a:r>
              <a:rPr lang="en-US" dirty="0"/>
              <a:t>New communication protocol.</a:t>
            </a:r>
          </a:p>
          <a:p>
            <a:r>
              <a:rPr lang="en-US" dirty="0"/>
              <a:t>This protocol uses minimum resources and bears similarities to the standard web protocol  </a:t>
            </a:r>
            <a:r>
              <a:rPr lang="en-US" b="1" dirty="0"/>
              <a:t>HTTP.</a:t>
            </a:r>
          </a:p>
          <a:p>
            <a:r>
              <a:rPr lang="en-US" dirty="0"/>
              <a:t>Able to provide strong encryption.</a:t>
            </a:r>
          </a:p>
          <a:p>
            <a:r>
              <a:rPr lang="en-US" dirty="0"/>
              <a:t>Used in a limited network like in a domestic environment.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74638"/>
            <a:ext cx="7867650" cy="643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422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74638"/>
            <a:ext cx="8001000" cy="612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36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74638"/>
            <a:ext cx="8020050" cy="65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811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609" y="274638"/>
            <a:ext cx="7498080" cy="50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05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81000"/>
            <a:ext cx="7790688" cy="601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066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533400"/>
            <a:ext cx="779145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269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4638"/>
            <a:ext cx="8382000" cy="627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16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57200"/>
            <a:ext cx="8229600" cy="60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159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81000"/>
            <a:ext cx="7790688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297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7714488" cy="4800600"/>
          </a:xfrm>
        </p:spPr>
        <p:txBody>
          <a:bodyPr/>
          <a:lstStyle/>
          <a:p>
            <a:r>
              <a:rPr lang="en-US" dirty="0"/>
              <a:t>Developed by IETF( Internet </a:t>
            </a:r>
            <a:r>
              <a:rPr lang="en-US" dirty="0" err="1"/>
              <a:t>engineeringT</a:t>
            </a:r>
            <a:r>
              <a:rPr lang="en-US" dirty="0"/>
              <a:t> ask Force).</a:t>
            </a:r>
          </a:p>
          <a:p>
            <a:pPr algn="just"/>
            <a:r>
              <a:rPr lang="en-US" dirty="0"/>
              <a:t>Developed to enable smart devices to connect to the Internet,,1to 1communication protocol .</a:t>
            </a:r>
          </a:p>
          <a:p>
            <a:pPr algn="just"/>
            <a:r>
              <a:rPr lang="en-US" dirty="0" err="1"/>
              <a:t>CoAP</a:t>
            </a:r>
            <a:r>
              <a:rPr lang="en-US" dirty="0"/>
              <a:t> runs over UDP, not TCP.</a:t>
            </a:r>
          </a:p>
          <a:p>
            <a:pPr algn="just"/>
            <a:r>
              <a:rPr lang="en-US" dirty="0" err="1"/>
              <a:t>CoAP</a:t>
            </a:r>
            <a:r>
              <a:rPr lang="en-US" dirty="0"/>
              <a:t> is based on Client server model.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Desktop\Capture3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04800"/>
            <a:ext cx="7848600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Capture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19200" y="685800"/>
            <a:ext cx="7715250" cy="56387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esktop\Capture1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19200" y="457200"/>
            <a:ext cx="73152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\Desktop\Capture5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04800"/>
            <a:ext cx="80772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95400"/>
            <a:ext cx="7714488" cy="4953000"/>
          </a:xfrm>
        </p:spPr>
        <p:txBody>
          <a:bodyPr/>
          <a:lstStyle/>
          <a:p>
            <a:r>
              <a:rPr lang="en-US" dirty="0" err="1"/>
              <a:t>CoAP</a:t>
            </a:r>
            <a:r>
              <a:rPr lang="en-US" dirty="0"/>
              <a:t> is a software protocol intended to be used in very simple electronics devices</a:t>
            </a:r>
          </a:p>
          <a:p>
            <a:pPr>
              <a:buNone/>
            </a:pPr>
            <a:r>
              <a:rPr lang="en-US" dirty="0"/>
              <a:t>   that allow them to communicate interactively over the Internet.</a:t>
            </a:r>
          </a:p>
          <a:p>
            <a:r>
              <a:rPr lang="en-US" dirty="0"/>
              <a:t>It is particularly targeted for small</a:t>
            </a:r>
          </a:p>
          <a:p>
            <a:pPr>
              <a:buNone/>
            </a:pPr>
            <a:r>
              <a:rPr lang="en-US"/>
              <a:t>   low-power sensors, switches, valves, and other similar components.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2600" y="274638"/>
            <a:ext cx="12801600" cy="62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15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274638"/>
            <a:ext cx="10382250" cy="658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2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74638"/>
            <a:ext cx="7638288" cy="597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758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1151</TotalTime>
  <Words>888</Words>
  <Application>Microsoft Office PowerPoint</Application>
  <PresentationFormat>On-screen Show (4:3)</PresentationFormat>
  <Paragraphs>99</Paragraphs>
  <Slides>66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Solstice</vt:lpstr>
      <vt:lpstr>UNIT-II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MQTT protocol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6LoWPAN</vt:lpstr>
      <vt:lpstr>6LoWPAN</vt:lpstr>
      <vt:lpstr>6LoWPAN</vt:lpstr>
      <vt:lpstr>6LoWPAN</vt:lpstr>
      <vt:lpstr>6LoWPAN</vt:lpstr>
      <vt:lpstr>Applications based on 6LoWPAN </vt:lpstr>
      <vt:lpstr>PowerPoint Presentation</vt:lpstr>
      <vt:lpstr>Protocol Stack</vt:lpstr>
      <vt:lpstr>PowerPoint Presentation</vt:lpstr>
      <vt:lpstr>PowerPoint Presentation</vt:lpstr>
      <vt:lpstr>PowerPoint Presentation</vt:lpstr>
      <vt:lpstr>Header compression</vt:lpstr>
      <vt:lpstr>PowerPoint Presentation</vt:lpstr>
      <vt:lpstr>PowerPoint Presentation</vt:lpstr>
      <vt:lpstr>PowerPoint Presentation</vt:lpstr>
      <vt:lpstr>RPL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DODAG</vt:lpstr>
      <vt:lpstr>DAG and DODAG</vt:lpstr>
      <vt:lpstr>DODAG topology</vt:lpstr>
      <vt:lpstr>PowerPoint Presentation</vt:lpstr>
      <vt:lpstr>PowerPoint Presentation</vt:lpstr>
      <vt:lpstr>CoAP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CoAP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UNIT-IV</dc:title>
  <dc:creator>HOD ISE</dc:creator>
  <cp:lastModifiedBy>Unknown User</cp:lastModifiedBy>
  <cp:revision>136</cp:revision>
  <dcterms:created xsi:type="dcterms:W3CDTF">2018-10-04T10:32:59Z</dcterms:created>
  <dcterms:modified xsi:type="dcterms:W3CDTF">2022-01-10T06:37:32Z</dcterms:modified>
</cp:coreProperties>
</file>